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57" r:id="rId15"/>
    <p:sldId id="277" r:id="rId16"/>
    <p:sldId id="273" r:id="rId17"/>
    <p:sldId id="274" r:id="rId18"/>
    <p:sldId id="275" r:id="rId19"/>
    <p:sldId id="278" r:id="rId20"/>
    <p:sldId id="279" r:id="rId21"/>
    <p:sldId id="276" r:id="rId22"/>
    <p:sldId id="268" r:id="rId23"/>
    <p:sldId id="269" r:id="rId24"/>
  </p:sldIdLst>
  <p:sldSz cx="14630400" cy="8229600"/>
  <p:notesSz cx="8229600" cy="14630400"/>
  <p:embeddedFontLst>
    <p:embeddedFont>
      <p:font typeface="Barlow Bold" panose="020B0604020202020204" charset="0"/>
      <p:bold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Heebo" pitchFamily="2" charset="-79"/>
      <p:regular r:id="rId31"/>
      <p:bold r:id="rId32"/>
    </p:embeddedFont>
    <p:embeddedFont>
      <p:font typeface="Montserrat" panose="00000500000000000000" pitchFamily="2" charset="0"/>
      <p:regular r:id="rId33"/>
      <p:bold r:id="rId34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26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39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49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view.genially.com/61854bad138f420d9d988f1c/interactive-content-reconocimiento-de-partituras" TargetMode="External"/><Relationship Id="rId3" Type="http://schemas.openxmlformats.org/officeDocument/2006/relationships/hyperlink" Target="https://docs.ultralytics.com/es/usage/cli/" TargetMode="External"/><Relationship Id="rId7" Type="http://schemas.openxmlformats.org/officeDocument/2006/relationships/hyperlink" Target="https://pub.dev/packages/flutter_vis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flutter.dev/get-started/install/windows/mobile?tab=first-start" TargetMode="External"/><Relationship Id="rId5" Type="http://schemas.openxmlformats.org/officeDocument/2006/relationships/hyperlink" Target="https://docs.ultralytics.com/es/usage/cfg/" TargetMode="External"/><Relationship Id="rId4" Type="http://schemas.openxmlformats.org/officeDocument/2006/relationships/hyperlink" Target="https://docs.ultralytics.com/es/modes/trai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22486FFA-C6D3-5244-2D2E-984B9E029FB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3" name="Text 0"/>
          <p:cNvSpPr/>
          <p:nvPr/>
        </p:nvSpPr>
        <p:spPr>
          <a:xfrm>
            <a:off x="6350437" y="1175107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s-BO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Reconocimiento</a:t>
            </a: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y </a:t>
            </a:r>
            <a:r>
              <a:rPr lang="es-BO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Digitalización</a:t>
            </a: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de Partituras Musicales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6" y="4068023"/>
            <a:ext cx="7651314" cy="1380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proyecto explora una solución innovadora para digitalizar partituras musicales utilizando IA.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50437" y="544841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CB6756C-102F-7B5C-C2F9-EABBCFE0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7EC283FB-04A2-4B84-7151-715900530793}"/>
              </a:ext>
            </a:extLst>
          </p:cNvPr>
          <p:cNvSpPr/>
          <p:nvPr/>
        </p:nvSpPr>
        <p:spPr>
          <a:xfrm>
            <a:off x="6350436" y="5645884"/>
            <a:ext cx="3536633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6"/>
              </a:lnSpc>
              <a:buNone/>
            </a:pPr>
            <a:r>
              <a:rPr lang="en-US" sz="1997" b="1" dirty="0" err="1">
                <a:latin typeface="DM Sans" pitchFamily="34" charset="0"/>
                <a:ea typeface="DM Sans" pitchFamily="34" charset="-122"/>
                <a:cs typeface="DM Sans" pitchFamily="34" charset="-120"/>
              </a:rPr>
              <a:t>Nombre</a:t>
            </a:r>
            <a:r>
              <a:rPr lang="en-US" sz="1997" b="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: Alexander </a:t>
            </a:r>
            <a:r>
              <a:rPr lang="en-US" sz="1997" b="1" dirty="0" err="1">
                <a:latin typeface="DM Sans" pitchFamily="34" charset="0"/>
                <a:ea typeface="DM Sans" pitchFamily="34" charset="-122"/>
                <a:cs typeface="DM Sans" pitchFamily="34" charset="-120"/>
              </a:rPr>
              <a:t>Sacaca</a:t>
            </a:r>
            <a:r>
              <a:rPr lang="en-US" sz="1997" b="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997" b="1" dirty="0" err="1">
                <a:latin typeface="DM Sans" pitchFamily="34" charset="0"/>
                <a:ea typeface="DM Sans" pitchFamily="34" charset="-122"/>
                <a:cs typeface="DM Sans" pitchFamily="34" charset="-120"/>
              </a:rPr>
              <a:t>Colque</a:t>
            </a:r>
            <a:endParaRPr lang="en-US" sz="1997" b="1" dirty="0"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796"/>
              </a:lnSpc>
              <a:buNone/>
            </a:pPr>
            <a:r>
              <a:rPr lang="en-US" sz="1997" b="1" dirty="0">
                <a:latin typeface="DM Sans" pitchFamily="34" charset="0"/>
                <a:ea typeface="DM Sans" pitchFamily="34" charset="-122"/>
              </a:rPr>
              <a:t>Carrera: Ing. </a:t>
            </a:r>
            <a:r>
              <a:rPr lang="es-BO" sz="1997" b="1" dirty="0">
                <a:latin typeface="DM Sans" pitchFamily="34" charset="0"/>
                <a:ea typeface="DM Sans" pitchFamily="34" charset="-122"/>
              </a:rPr>
              <a:t>Ciencias</a:t>
            </a:r>
            <a:r>
              <a:rPr lang="en-US" sz="1997" b="1" dirty="0">
                <a:latin typeface="DM Sans" pitchFamily="34" charset="0"/>
                <a:ea typeface="DM Sans" pitchFamily="34" charset="-122"/>
              </a:rPr>
              <a:t> de la </a:t>
            </a:r>
            <a:r>
              <a:rPr lang="es-BO" sz="1997" b="1" dirty="0" err="1">
                <a:latin typeface="DM Sans" pitchFamily="34" charset="0"/>
                <a:ea typeface="DM Sans" pitchFamily="34" charset="-122"/>
              </a:rPr>
              <a:t>Computacion</a:t>
            </a:r>
            <a:endParaRPr lang="es-BO" sz="199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963ECC06-C0A2-2116-4D2C-DDCD32C47BB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BO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55842"/>
            <a:ext cx="7764780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Digitalización de Partituras</a:t>
            </a:r>
            <a:endParaRPr lang="en-US" sz="5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13" y="483631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747" y="6563082"/>
            <a:ext cx="578119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Reconocimiento Óptico de Música (OMR)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740747" y="7320387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 y digitaliza partituras musicales.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49" y="481848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1961" y="649691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Formato MusicXML</a:t>
            </a:r>
            <a:endParaRPr lang="en-US" sz="2550" dirty="0"/>
          </a:p>
        </p:txBody>
      </p:sp>
      <p:sp>
        <p:nvSpPr>
          <p:cNvPr id="9" name="Text 4"/>
          <p:cNvSpPr/>
          <p:nvPr/>
        </p:nvSpPr>
        <p:spPr>
          <a:xfrm>
            <a:off x="7451961" y="7122861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Estándar de intercambio para partituras, compatible con software musical.</a:t>
            </a:r>
            <a:endParaRPr lang="en-US" sz="2200" dirty="0"/>
          </a:p>
        </p:txBody>
      </p:sp>
      <p:pic>
        <p:nvPicPr>
          <p:cNvPr id="1026" name="Picture 2" descr="Optical Character Recognition (OCR) | Egnyte">
            <a:extLst>
              <a:ext uri="{FF2B5EF4-FFF2-40B4-BE49-F238E27FC236}">
                <a16:creationId xmlns:a16="http://schemas.microsoft.com/office/drawing/2014/main" id="{17DBBCBC-A80F-FFFC-EBEC-6ED8B9DF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29" y="3881599"/>
            <a:ext cx="3601196" cy="250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1S2_MusicXML">
            <a:extLst>
              <a:ext uri="{FF2B5EF4-FFF2-40B4-BE49-F238E27FC236}">
                <a16:creationId xmlns:a16="http://schemas.microsoft.com/office/drawing/2014/main" id="{23B799DB-DA7E-DE87-2D09-D93EA17D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892" y="3827421"/>
            <a:ext cx="4401865" cy="258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7243EB59-7CBC-FBEC-48B1-503FB2DA76F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2271597" y="159079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YOLOv8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45" y="2875955"/>
            <a:ext cx="1596628" cy="89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4790" y="3176707"/>
            <a:ext cx="10929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035892" y="3087145"/>
            <a:ext cx="3056096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Detección de Objetos</a:t>
            </a:r>
            <a:endParaRPr lang="en-US" sz="2550" dirty="0"/>
          </a:p>
        </p:txBody>
      </p:sp>
      <p:sp>
        <p:nvSpPr>
          <p:cNvPr id="6" name="Shape 3"/>
          <p:cNvSpPr/>
          <p:nvPr/>
        </p:nvSpPr>
        <p:spPr>
          <a:xfrm>
            <a:off x="4949547" y="3791188"/>
            <a:ext cx="8755142" cy="15240"/>
          </a:xfrm>
          <a:prstGeom prst="roundRect">
            <a:avLst>
              <a:gd name="adj" fmla="val 1458000"/>
            </a:avLst>
          </a:prstGeom>
          <a:solidFill>
            <a:srgbClr val="C1C3D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90" y="3868103"/>
            <a:ext cx="3193256" cy="8996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119" y="4040148"/>
            <a:ext cx="17287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098575" y="4083581"/>
            <a:ext cx="503836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Análisis de Características Locales</a:t>
            </a:r>
            <a:endParaRPr lang="en-US" sz="2550" dirty="0"/>
          </a:p>
        </p:txBody>
      </p:sp>
      <p:sp>
        <p:nvSpPr>
          <p:cNvPr id="10" name="Shape 6"/>
          <p:cNvSpPr/>
          <p:nvPr/>
        </p:nvSpPr>
        <p:spPr>
          <a:xfrm>
            <a:off x="5747861" y="4752499"/>
            <a:ext cx="7956828" cy="15240"/>
          </a:xfrm>
          <a:prstGeom prst="roundRect">
            <a:avLst>
              <a:gd name="adj" fmla="val 1458000"/>
            </a:avLst>
          </a:prstGeom>
          <a:solidFill>
            <a:srgbClr val="C1C3D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617" y="4798576"/>
            <a:ext cx="4789884" cy="8996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6215" y="5001458"/>
            <a:ext cx="166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859731" y="5058754"/>
            <a:ext cx="568666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Extracción de Mapas de Características</a:t>
            </a:r>
            <a:endParaRPr lang="en-US" sz="2550" dirty="0"/>
          </a:p>
        </p:txBody>
      </p:sp>
      <p:sp>
        <p:nvSpPr>
          <p:cNvPr id="14" name="Shape 9"/>
          <p:cNvSpPr/>
          <p:nvPr/>
        </p:nvSpPr>
        <p:spPr>
          <a:xfrm>
            <a:off x="6546175" y="5713809"/>
            <a:ext cx="7158514" cy="15240"/>
          </a:xfrm>
          <a:prstGeom prst="roundRect">
            <a:avLst>
              <a:gd name="adj" fmla="val 1458000"/>
            </a:avLst>
          </a:prstGeom>
          <a:solidFill>
            <a:srgbClr val="C1C3D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83" y="5759887"/>
            <a:ext cx="6386632" cy="89963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96095" y="5962769"/>
            <a:ext cx="18680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999212" y="5978101"/>
            <a:ext cx="5407700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Reconocimiento de Figuras Musicales</a:t>
            </a:r>
            <a:endParaRPr lang="en-US" sz="2550" dirty="0"/>
          </a:p>
        </p:txBody>
      </p:sp>
      <p:pic>
        <p:nvPicPr>
          <p:cNvPr id="3074" name="Picture 2" descr="YOLOv8: A Complete Guide [2025 Update] - viso.ai">
            <a:extLst>
              <a:ext uri="{FF2B5EF4-FFF2-40B4-BE49-F238E27FC236}">
                <a16:creationId xmlns:a16="http://schemas.microsoft.com/office/drawing/2014/main" id="{7A90B4B6-7E27-BA33-32F2-39D5E5C0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2" y="2875955"/>
            <a:ext cx="6385268" cy="3996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04BB2F0E-11FB-E9EB-0DDC-9D3C5D32CE0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441" y="526733"/>
            <a:ext cx="5415915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Aplicaciones y Software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0441" y="1539835"/>
            <a:ext cx="7803118" cy="632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3311723" y="2411254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MuseScore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70441" y="2841188"/>
            <a:ext cx="780311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de edición musical de código abierto, ampliamente utilizado.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441" y="3817977"/>
            <a:ext cx="7803118" cy="632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3311723" y="4689396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Sibelius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70441" y="5119330"/>
            <a:ext cx="780311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de edición profesional, conocido por su precisión.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0441" y="6096119"/>
            <a:ext cx="7803118" cy="632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3311723" y="6967538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70441" y="7397472"/>
            <a:ext cx="780311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popular para la composición y edición musical.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">
            <a:extLst>
              <a:ext uri="{FF2B5EF4-FFF2-40B4-BE49-F238E27FC236}">
                <a16:creationId xmlns:a16="http://schemas.microsoft.com/office/drawing/2014/main" id="{020D1528-C6EA-CC96-0873-EC61A0DEC43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864037" y="97678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864037" y="2282666"/>
            <a:ext cx="2150269" cy="1442799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110853" y="2757130"/>
            <a:ext cx="10929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52948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3261122" y="3083600"/>
            <a:ext cx="50777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 la digitalización de partituras.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710226"/>
            <a:ext cx="10505361" cy="15240"/>
          </a:xfrm>
          <a:prstGeom prst="roundRect">
            <a:avLst>
              <a:gd name="adj" fmla="val 1458000"/>
            </a:avLst>
          </a:prstGeom>
          <a:solidFill>
            <a:srgbClr val="C1C3D0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848814"/>
            <a:ext cx="4300657" cy="1442799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110853" y="4323278"/>
            <a:ext cx="172879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9563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YOLOv8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5411510" y="4649748"/>
            <a:ext cx="62814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de IA para la detección de notas musicales.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276374"/>
            <a:ext cx="8354973" cy="15240"/>
          </a:xfrm>
          <a:prstGeom prst="roundRect">
            <a:avLst>
              <a:gd name="adj" fmla="val 1458000"/>
            </a:avLst>
          </a:prstGeom>
          <a:solidFill>
            <a:srgbClr val="C1C3D0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414963"/>
            <a:ext cx="6451163" cy="1837849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110853" y="6086951"/>
            <a:ext cx="166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66177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MusicXML</a:t>
            </a:r>
            <a:endParaRPr lang="en-US" sz="2550" dirty="0"/>
          </a:p>
        </p:txBody>
      </p:sp>
      <p:sp>
        <p:nvSpPr>
          <p:cNvPr id="16" name="Text 14"/>
          <p:cNvSpPr/>
          <p:nvPr/>
        </p:nvSpPr>
        <p:spPr>
          <a:xfrm>
            <a:off x="7562017" y="6215896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 estándar para la edición y el intercambio de partituras.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B76C544E-E919-49A9-6EF1-0326E1E1F455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758249" y="11304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Metodología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8752"/>
            <a:ext cx="13121402" cy="916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metodología combina elementos de cascada y  </a:t>
            </a:r>
            <a:r>
              <a:rPr lang="en-US" sz="28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agilidad</a:t>
            </a:r>
            <a:r>
              <a:rPr lang="en-US" sz="2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un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</a:t>
            </a:r>
            <a:r>
              <a:rPr lang="en-US" sz="2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estructurado y flexible.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58249" y="3782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Precisión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58309" y="472068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asegura la precisión en la identificación de figuras musicales.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87139" y="38375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Adaptabilidad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79519" y="472068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permiten ajustes y validaciones continuas para resultados precisos.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">
            <a:extLst>
              <a:ext uri="{FF2B5EF4-FFF2-40B4-BE49-F238E27FC236}">
                <a16:creationId xmlns:a16="http://schemas.microsoft.com/office/drawing/2014/main" id="{F887CC1D-6514-43E2-6E02-05B82F96A0E7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758309" y="671274"/>
            <a:ext cx="63460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Proceso de Digitalización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17251"/>
            <a:ext cx="30480" cy="5740956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4" name="Shape 2"/>
          <p:cNvSpPr/>
          <p:nvPr/>
        </p:nvSpPr>
        <p:spPr>
          <a:xfrm>
            <a:off x="6343650" y="228945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206097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254597" y="213360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72909" y="20338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Recopilación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8309" y="2519958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441" y="337256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479" y="31440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219355" y="321671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06778" y="3116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Preprocesamiento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8506778" y="3603069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3650" y="434744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479" y="411896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222808" y="419159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272909" y="40918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Entrenamiento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58309" y="4577953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441" y="532233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479" y="509385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211735" y="516647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06778" y="50667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Validación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8506778" y="5552837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3650" y="629721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1479" y="60687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222927" y="6141363"/>
            <a:ext cx="18442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3272909" y="60415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Desarrollo</a:t>
            </a:r>
            <a:endParaRPr lang="en-US" sz="2800" dirty="0"/>
          </a:p>
        </p:txBody>
      </p:sp>
      <p:sp>
        <p:nvSpPr>
          <p:cNvPr id="28" name="Text 26"/>
          <p:cNvSpPr/>
          <p:nvPr/>
        </p:nvSpPr>
        <p:spPr>
          <a:xfrm>
            <a:off x="758309" y="6527721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75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Recopilación de Datos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8915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818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Fotografías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30506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recopilan imágenes de partituras musicales para el entrenamiento del modelo YOLOv8.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818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8915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818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Preprocesamiento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30506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estandarizan las imágenes, eliminando las borrosas y mejorando la calidad.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06366"/>
            <a:ext cx="68921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Entrenamiento y Validación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4399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utiliza el modelo YOLOv8 para entrenar una red neuronal profunda que identifica figuras musicales en imágenes de partituras.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67991" y="3381137"/>
            <a:ext cx="30480" cy="3441978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1296472" y="385333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7" name="Shape 4"/>
          <p:cNvSpPr/>
          <p:nvPr/>
        </p:nvSpPr>
        <p:spPr>
          <a:xfrm>
            <a:off x="839510" y="36248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22628" y="369748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</a:rPr>
              <a:t>3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274808" y="3597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Entrenamiento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274808" y="4083844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aprende a identificar y clasificar las notas musicales.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296472" y="568261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2" name="Shape 9"/>
          <p:cNvSpPr/>
          <p:nvPr/>
        </p:nvSpPr>
        <p:spPr>
          <a:xfrm>
            <a:off x="839510" y="545413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87385" y="552676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</a:rPr>
              <a:t>4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274808" y="54269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74808" y="591312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valida el modelo con un conjunto de datos independiente para mejorar la precisión.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">
            <a:extLst>
              <a:ext uri="{FF2B5EF4-FFF2-40B4-BE49-F238E27FC236}">
                <a16:creationId xmlns:a16="http://schemas.microsoft.com/office/drawing/2014/main" id="{2198C650-F3DF-D97E-D05F-2DE81C9C3F55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911" y="630674"/>
            <a:ext cx="6994088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Desarrollo de la Aplicación Móvil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42911" y="1529001"/>
            <a:ext cx="7830979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desarrolla una aplicación móvil que permite a los usuarios capturar imágenes de partituras musicales y enviarlas al modelo entrenado para su identificación.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11" y="2340293"/>
            <a:ext cx="468987" cy="468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2911" y="2996803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Captura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42911" y="3417808"/>
            <a:ext cx="783097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capturan imágenes de partituras musicales.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911" y="4280773"/>
            <a:ext cx="468987" cy="4689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2911" y="4937284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Envío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142911" y="5358289"/>
            <a:ext cx="783097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imágenes se envían al modelo entrenado para su análisis.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911" y="6221254"/>
            <a:ext cx="468987" cy="4689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2911" y="6877764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Identificación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142911" y="7298769"/>
            <a:ext cx="783097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identifica las notas musicales y muestra los resultados.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">
            <a:extLst>
              <a:ext uri="{FF2B5EF4-FFF2-40B4-BE49-F238E27FC236}">
                <a16:creationId xmlns:a16="http://schemas.microsoft.com/office/drawing/2014/main" id="{97D9E0D8-6F90-0AC0-2DFA-3E4F9DA5E8A8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86552"/>
            <a:ext cx="69937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Herramientas y Tecnologías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2418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268504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Lenguaje principal para desarrollo de inteligencia artificial.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202418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Flutter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3268504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Marco para desarrollo de aplicaciones móviles multiplataforma.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958596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YOLOv8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202918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de detección de objetos para la identificación de notas.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1022080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XML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0801" y="620291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</a:rPr>
              <a:t>Formato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 para la conversion de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</a:rPr>
              <a:t>notas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 </a:t>
            </a:r>
            <a:endParaRPr lang="en-US" sz="17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20ECC45-2BD8-3AB7-6F26-2B8F29865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800" y="4958595"/>
            <a:ext cx="541615" cy="541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49392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Resumen</a:t>
            </a:r>
            <a:endParaRPr lang="en-US" sz="51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2031802"/>
            <a:ext cx="92447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El proyecto busca digitalizar partituras en papel a archivos XML para facilitar su manipulación en la aplicación MuseScore.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864037" y="337720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7152" y="3459956"/>
            <a:ext cx="229195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9"/>
              </a:lnSpc>
              <a:buNone/>
            </a:pPr>
            <a:r>
              <a:rPr lang="en-US" sz="30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69" dirty="0"/>
          </a:p>
        </p:txBody>
      </p:sp>
      <p:sp>
        <p:nvSpPr>
          <p:cNvPr id="9" name="Text 5"/>
          <p:cNvSpPr/>
          <p:nvPr/>
        </p:nvSpPr>
        <p:spPr>
          <a:xfrm>
            <a:off x="1666280" y="3377208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3200" b="1" dirty="0" err="1">
                <a:solidFill>
                  <a:srgbClr val="7068F4"/>
                </a:solidFill>
                <a:latin typeface="Barlow Bold" pitchFamily="34" charset="0"/>
              </a:rPr>
              <a:t>Digitalización</a:t>
            </a:r>
            <a:endParaRPr lang="en-US" sz="32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66280" y="3931325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La digitalización permitirá una fácil manipulación de las partituras en la aplicación MuseScore.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5609868" y="337720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24882" y="3459956"/>
            <a:ext cx="325398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9"/>
              </a:lnSpc>
              <a:buNone/>
            </a:pPr>
            <a:r>
              <a:rPr lang="en-US" sz="30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69" dirty="0"/>
          </a:p>
        </p:txBody>
      </p:sp>
      <p:sp>
        <p:nvSpPr>
          <p:cNvPr id="13" name="Text 9"/>
          <p:cNvSpPr/>
          <p:nvPr/>
        </p:nvSpPr>
        <p:spPr>
          <a:xfrm>
            <a:off x="6412111" y="3377208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3200" b="1" dirty="0" err="1">
                <a:solidFill>
                  <a:srgbClr val="7068F4"/>
                </a:solidFill>
                <a:latin typeface="Barlow Bold" pitchFamily="34" charset="0"/>
              </a:rPr>
              <a:t>Eficiencia</a:t>
            </a:r>
            <a:endParaRPr lang="en-US" sz="32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412111" y="3931325"/>
            <a:ext cx="36967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eliminará la necesidad de ingresar manualmente las notas, mejorando el tiempo de edición.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864037" y="6035992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0002" y="6118741"/>
            <a:ext cx="343376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9"/>
              </a:lnSpc>
              <a:buNone/>
            </a:pPr>
            <a:r>
              <a:rPr lang="en-US" sz="30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3069" dirty="0"/>
          </a:p>
        </p:txBody>
      </p:sp>
      <p:sp>
        <p:nvSpPr>
          <p:cNvPr id="17" name="Text 13"/>
          <p:cNvSpPr/>
          <p:nvPr/>
        </p:nvSpPr>
        <p:spPr>
          <a:xfrm>
            <a:off x="1666280" y="6035992"/>
            <a:ext cx="4134445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3200" b="1" dirty="0" err="1">
                <a:solidFill>
                  <a:srgbClr val="7068F4"/>
                </a:solidFill>
                <a:latin typeface="Barlow Bold" pitchFamily="34" charset="0"/>
              </a:rPr>
              <a:t>Inteligencia</a:t>
            </a:r>
            <a:r>
              <a:rPr lang="en-US" sz="3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200" b="1" dirty="0">
                <a:solidFill>
                  <a:srgbClr val="7068F4"/>
                </a:solidFill>
                <a:latin typeface="Barlow Bold" pitchFamily="34" charset="0"/>
              </a:rPr>
              <a:t>Artificial</a:t>
            </a:r>
          </a:p>
        </p:txBody>
      </p:sp>
      <p:sp>
        <p:nvSpPr>
          <p:cNvPr id="18" name="Text 14"/>
          <p:cNvSpPr/>
          <p:nvPr/>
        </p:nvSpPr>
        <p:spPr>
          <a:xfrm>
            <a:off x="1666280" y="6590109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utilizarán técnicas de inteligencia artificial y procesamiento de imágenes para lograr una digitalización precisa.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1ECB57C4-BEC1-314C-32F8-27AD6B516432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471010"/>
            <a:ext cx="69937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Esquema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y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descripcion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de 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</a:rPr>
              <a:t>Componentes</a:t>
            </a:r>
            <a:endParaRPr lang="en-US" sz="4450" dirty="0"/>
          </a:p>
        </p:txBody>
      </p:sp>
      <p:pic>
        <p:nvPicPr>
          <p:cNvPr id="13" name="Picture 2041">
            <a:extLst>
              <a:ext uri="{FF2B5EF4-FFF2-40B4-BE49-F238E27FC236}">
                <a16:creationId xmlns:a16="http://schemas.microsoft.com/office/drawing/2014/main" id="{EFF1243A-B291-B556-DF1C-5AE44524D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33634" y="1898196"/>
            <a:ext cx="550545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231">
            <a:extLst>
              <a:ext uri="{FF2B5EF4-FFF2-40B4-BE49-F238E27FC236}">
                <a16:creationId xmlns:a16="http://schemas.microsoft.com/office/drawing/2014/main" id="{72757418-8D39-1787-738C-0B1E5FEBE53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09" y="4979752"/>
            <a:ext cx="37719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48457"/>
            <a:ext cx="79171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860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s-B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recopilación de datos fotográficos ha sido una etapa crítica para garantizar la diversidad y calidad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s-B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conjunto de datos inicial. La combinación de diversas técnicas de recolección, como fotografía,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s-BO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investigación documental , ha enriquecido significativamente el proyecto.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01145" y="6179225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817720" y="62283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Precisión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17720" y="6749709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ha demostrado una alta precisión en la identificación de figuras musicales.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3547" y="6179225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640122" y="61765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Usabilidad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40121" y="6749709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aplicación móvil ofrece una interfaz intuitiva y fácil de usar.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">
            <a:extLst>
              <a:ext uri="{FF2B5EF4-FFF2-40B4-BE49-F238E27FC236}">
                <a16:creationId xmlns:a16="http://schemas.microsoft.com/office/drawing/2014/main" id="{364036AB-7241-29F6-9764-2B747CFFF55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1"/>
          <p:cNvSpPr/>
          <p:nvPr/>
        </p:nvSpPr>
        <p:spPr>
          <a:xfrm>
            <a:off x="2346603" y="475178"/>
            <a:ext cx="719709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Referencias</a:t>
            </a: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</a:rPr>
              <a:t> </a:t>
            </a: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Bibliográficas</a:t>
            </a:r>
            <a:endParaRPr lang="en-US" sz="51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6603" y="1389340"/>
            <a:ext cx="9937194" cy="6550581"/>
          </a:xfrm>
          <a:prstGeom prst="roundRect">
            <a:avLst>
              <a:gd name="adj" fmla="val 11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4223" y="1396960"/>
            <a:ext cx="9920883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28054" y="1508165"/>
            <a:ext cx="2957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Ultralytics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5838468" y="1508165"/>
            <a:ext cx="29534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Uso de la interfaz de línea de comandos</a:t>
            </a:r>
            <a:endParaRPr lang="en-US" sz="1361" dirty="0"/>
          </a:p>
        </p:txBody>
      </p:sp>
      <p:sp>
        <p:nvSpPr>
          <p:cNvPr id="9" name="Text 6"/>
          <p:cNvSpPr/>
          <p:nvPr/>
        </p:nvSpPr>
        <p:spPr>
          <a:xfrm>
            <a:off x="9145072" y="1508165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https://docs.ultralytics.com/es/usage/cli/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2354223" y="2172533"/>
            <a:ext cx="9920883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28054" y="2283738"/>
            <a:ext cx="2957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Ultralytics</a:t>
            </a:r>
            <a:endParaRPr lang="en-US" sz="1361" dirty="0"/>
          </a:p>
        </p:txBody>
      </p:sp>
      <p:sp>
        <p:nvSpPr>
          <p:cNvPr id="12" name="Text 9"/>
          <p:cNvSpPr/>
          <p:nvPr/>
        </p:nvSpPr>
        <p:spPr>
          <a:xfrm>
            <a:off x="5838468" y="2283738"/>
            <a:ext cx="29534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Modelo de entrenamiento con Ultralytics YOLO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9145072" y="2283738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https://docs.ultralytics.com/es/modes/train/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2354223" y="2948107"/>
            <a:ext cx="9920883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528054" y="3059311"/>
            <a:ext cx="2957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Ultralytics</a:t>
            </a:r>
            <a:endParaRPr lang="en-US" sz="1361" dirty="0"/>
          </a:p>
        </p:txBody>
      </p:sp>
      <p:sp>
        <p:nvSpPr>
          <p:cNvPr id="16" name="Text 13"/>
          <p:cNvSpPr/>
          <p:nvPr/>
        </p:nvSpPr>
        <p:spPr>
          <a:xfrm>
            <a:off x="5838468" y="3059311"/>
            <a:ext cx="29534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Configuración</a:t>
            </a:r>
            <a:endParaRPr lang="en-US" sz="1361" dirty="0"/>
          </a:p>
        </p:txBody>
      </p:sp>
      <p:sp>
        <p:nvSpPr>
          <p:cNvPr id="17" name="Text 14"/>
          <p:cNvSpPr/>
          <p:nvPr/>
        </p:nvSpPr>
        <p:spPr>
          <a:xfrm>
            <a:off x="9145072" y="3059311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https://docs.ultralytics.com/es/usage/cfg/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2354223" y="3723680"/>
            <a:ext cx="9920883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528054" y="3834884"/>
            <a:ext cx="2957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Flutter</a:t>
            </a:r>
            <a:endParaRPr lang="en-US" sz="1361" dirty="0"/>
          </a:p>
        </p:txBody>
      </p:sp>
      <p:sp>
        <p:nvSpPr>
          <p:cNvPr id="20" name="Text 17"/>
          <p:cNvSpPr/>
          <p:nvPr/>
        </p:nvSpPr>
        <p:spPr>
          <a:xfrm>
            <a:off x="5838468" y="3834884"/>
            <a:ext cx="29534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Start building Flutter Android apps on Windows</a:t>
            </a:r>
            <a:endParaRPr lang="en-US" sz="1361" dirty="0"/>
          </a:p>
        </p:txBody>
      </p:sp>
      <p:sp>
        <p:nvSpPr>
          <p:cNvPr id="21" name="Text 18"/>
          <p:cNvSpPr/>
          <p:nvPr/>
        </p:nvSpPr>
        <p:spPr>
          <a:xfrm>
            <a:off x="9145072" y="3834884"/>
            <a:ext cx="2957274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https://docs.flutter.dev/get-started/install/windows/mobile?tab=first-start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2354223" y="4775835"/>
            <a:ext cx="9920883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2528054" y="4887039"/>
            <a:ext cx="2957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Flutter</a:t>
            </a:r>
            <a:endParaRPr lang="en-US" sz="1361" dirty="0"/>
          </a:p>
        </p:txBody>
      </p:sp>
      <p:sp>
        <p:nvSpPr>
          <p:cNvPr id="24" name="Text 21"/>
          <p:cNvSpPr/>
          <p:nvPr/>
        </p:nvSpPr>
        <p:spPr>
          <a:xfrm>
            <a:off x="5838468" y="4887039"/>
            <a:ext cx="29534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flutter_vision 1.1.4</a:t>
            </a:r>
            <a:endParaRPr lang="en-US" sz="1361" dirty="0"/>
          </a:p>
        </p:txBody>
      </p:sp>
      <p:sp>
        <p:nvSpPr>
          <p:cNvPr id="25" name="Text 22"/>
          <p:cNvSpPr/>
          <p:nvPr/>
        </p:nvSpPr>
        <p:spPr>
          <a:xfrm>
            <a:off x="9145072" y="4887039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https://pub.dev/packages/flutter_vision</a:t>
            </a:r>
            <a:endParaRPr lang="en-US" sz="1361" dirty="0"/>
          </a:p>
        </p:txBody>
      </p:sp>
      <p:sp>
        <p:nvSpPr>
          <p:cNvPr id="26" name="Shape 23"/>
          <p:cNvSpPr/>
          <p:nvPr/>
        </p:nvSpPr>
        <p:spPr>
          <a:xfrm>
            <a:off x="2354223" y="5551408"/>
            <a:ext cx="9920883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2528054" y="5662613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CLAUDIA PAOLA TORRES RODRÍGUEZ y JUAN CAMILO MONTAÑEZ OSORIO</a:t>
            </a:r>
            <a:endParaRPr lang="en-US" sz="1361" dirty="0"/>
          </a:p>
        </p:txBody>
      </p:sp>
      <p:sp>
        <p:nvSpPr>
          <p:cNvPr id="28" name="Text 25"/>
          <p:cNvSpPr/>
          <p:nvPr/>
        </p:nvSpPr>
        <p:spPr>
          <a:xfrm>
            <a:off x="5838468" y="5662613"/>
            <a:ext cx="29534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Reconocimiento de partituras</a:t>
            </a:r>
            <a:endParaRPr lang="en-US" sz="1361" dirty="0"/>
          </a:p>
        </p:txBody>
      </p:sp>
      <p:sp>
        <p:nvSpPr>
          <p:cNvPr id="29" name="Text 26"/>
          <p:cNvSpPr/>
          <p:nvPr/>
        </p:nvSpPr>
        <p:spPr>
          <a:xfrm>
            <a:off x="9145072" y="5662613"/>
            <a:ext cx="29572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https://view.genially.com/61854bad138f420d9d988f1c/interactive-content-reconocimiento-de-partituras</a:t>
            </a:r>
            <a:endParaRPr lang="en-US" sz="1361" dirty="0"/>
          </a:p>
        </p:txBody>
      </p:sp>
      <p:sp>
        <p:nvSpPr>
          <p:cNvPr id="30" name="Shape 27"/>
          <p:cNvSpPr/>
          <p:nvPr/>
        </p:nvSpPr>
        <p:spPr>
          <a:xfrm>
            <a:off x="2354223" y="6880146"/>
            <a:ext cx="9920883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2528054" y="6991350"/>
            <a:ext cx="2957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Método de identificación automática</a:t>
            </a:r>
            <a:endParaRPr lang="en-US" sz="1361" dirty="0"/>
          </a:p>
        </p:txBody>
      </p:sp>
      <p:sp>
        <p:nvSpPr>
          <p:cNvPr id="32" name="Text 29"/>
          <p:cNvSpPr/>
          <p:nvPr/>
        </p:nvSpPr>
        <p:spPr>
          <a:xfrm>
            <a:off x="5838468" y="6991350"/>
            <a:ext cx="29534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Reconocimiento de elementos musicales</a:t>
            </a:r>
            <a:endParaRPr lang="en-US" sz="1361" dirty="0"/>
          </a:p>
        </p:txBody>
      </p:sp>
      <p:sp>
        <p:nvSpPr>
          <p:cNvPr id="33" name="Text 30"/>
          <p:cNvSpPr/>
          <p:nvPr/>
        </p:nvSpPr>
        <p:spPr>
          <a:xfrm>
            <a:off x="9145072" y="6991350"/>
            <a:ext cx="2957274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https://repository.ucatolica.edu.co/entities/publication/287128c1-475d-4c22-a8fe-dfd728ea3848</a:t>
            </a:r>
            <a:endParaRPr lang="en-US" sz="136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24FFDFF8-F786-B5E4-7FE0-5AB3DCF416B1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5" name="Text 1"/>
          <p:cNvSpPr/>
          <p:nvPr/>
        </p:nvSpPr>
        <p:spPr>
          <a:xfrm>
            <a:off x="1472820" y="3604437"/>
            <a:ext cx="6198362" cy="1020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8"/>
              </a:lnSpc>
              <a:buNone/>
            </a:pPr>
            <a:r>
              <a:rPr lang="es-BO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a Gothic One" pitchFamily="34" charset="0"/>
                <a:ea typeface="Dela Gothic One" pitchFamily="34" charset="-122"/>
              </a:rPr>
              <a:t>Muchas </a:t>
            </a: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a Gothic One" pitchFamily="34" charset="0"/>
                <a:ea typeface="Dela Gothic One" pitchFamily="34" charset="-122"/>
              </a:rPr>
              <a:t>Gracias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7436F2-3299-DA30-8C19-D4995EC5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0"/>
            <a:ext cx="5486400" cy="82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8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6016E886-3596-58E8-AC51-609FE06084C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Introducción</a:t>
            </a:r>
            <a:endParaRPr lang="en-US" sz="51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999065"/>
            <a:ext cx="421933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El desafío de las partituras físicas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631644"/>
            <a:ext cx="6150054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Las partituras físicas aún predominan en el ámbito musical, lo que presenta desafíos de conservación y manipulación. Este proyecto pretende crear una solución que permita a los músicos y profesores transformar sus partituras físicas en archivos digitales, específicamente en formato XML, para facilitar su uso en software como MuseScore.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623929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 promesa de la IA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363164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 iniciativa se fundamenta en el uso de técnicas avanzadas de inteligencia artificial, optimizando la precisión y eficiencia en el reconocimiento de notas musicales.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02870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Antecedentes</a:t>
            </a:r>
            <a:endParaRPr lang="en-US" sz="51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448163"/>
            <a:ext cx="431959" cy="431959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42812" y="2448163"/>
            <a:ext cx="505348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Dificultades con las partituras impresas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812" y="2982039"/>
            <a:ext cx="673715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uso de partituras impresas en papel o escritas a mano es común en el ámbito musical. Sin embargo, esto presenta dificultades en cuanto a la durabilidad y la manipulación digital.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086707"/>
            <a:ext cx="431959" cy="431959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42812" y="5086707"/>
            <a:ext cx="502610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El problema de la transcripcion manual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42812" y="5620583"/>
            <a:ext cx="673715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profesores de música, por ejemplo, suelen crear y editar notaciones musicales a mano antes de fotocopiarlas para sus estudiantes, lo cual puede resultar en errores y es un proceso laborioso.</a:t>
            </a:r>
            <a:endParaRPr lang="en-US" sz="19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1F9F006-AC45-29BF-373F-8CBDF356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582" y="97604"/>
            <a:ext cx="7118707" cy="80343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849825C4-2DEA-08AF-7343-719EDA685AE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1024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100" b="1" dirty="0" err="1">
                <a:solidFill>
                  <a:srgbClr val="7068F4"/>
                </a:solidFill>
                <a:latin typeface="Barlow Bold" pitchFamily="34" charset="0"/>
              </a:rPr>
              <a:t>Problema</a:t>
            </a:r>
            <a:endParaRPr lang="en-US" sz="5100" b="1" dirty="0">
              <a:solidFill>
                <a:srgbClr val="7068F4"/>
              </a:solidFill>
              <a:latin typeface="Barlow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152055"/>
            <a:ext cx="7415927" cy="260770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398871"/>
            <a:ext cx="43919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Dificultad de manipulación digital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2932748"/>
            <a:ext cx="692229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Actualmente, los músicos y profesores deben realizar transcripciones manuales para digitalizar sus partituras, lo que resulta en una pérdida de tiempo y en ocasiones errores en la transcripción de notas.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5006578"/>
            <a:ext cx="7415927" cy="2212657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52533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Riesgo de deterioro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5787271"/>
            <a:ext cx="69222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Este problema se agrava a medida que las partituras se deterioran, lo que puede afectar la calidad de las interpretaciones y la conservación del material musical.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56588CD8-0EA8-0EC4-5E2E-34C341EACD6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28486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 General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43108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una plataforma versátil para reconocimiento y digitalización eficiente de partituras musicales.</a:t>
            </a:r>
            <a:endParaRPr lang="en-US" sz="19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3A968FF-1069-9E38-0FEC-B6B862D0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">
            <a:extLst>
              <a:ext uri="{FF2B5EF4-FFF2-40B4-BE49-F238E27FC236}">
                <a16:creationId xmlns:a16="http://schemas.microsoft.com/office/drawing/2014/main" id="{A9AA6F64-862D-2A2D-9E84-B8EC6C52675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144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Objetivos Específicos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501503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59153" y="2584252"/>
            <a:ext cx="13799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501503"/>
            <a:ext cx="594550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Entender la Estructura de las Partituras</a:t>
            </a:r>
            <a:endParaRPr lang="en-US" sz="2550" dirty="0"/>
          </a:p>
        </p:txBody>
      </p:sp>
      <p:sp>
        <p:nvSpPr>
          <p:cNvPr id="8" name="Shape 5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519029" y="4452938"/>
            <a:ext cx="218242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61968" y="3255109"/>
            <a:ext cx="555843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Investigar Métodos de Identificación</a:t>
            </a:r>
            <a:endParaRPr lang="en-US" sz="2550" dirty="0"/>
          </a:p>
        </p:txBody>
      </p:sp>
      <p:sp>
        <p:nvSpPr>
          <p:cNvPr id="12" name="Shape 9"/>
          <p:cNvSpPr/>
          <p:nvPr/>
        </p:nvSpPr>
        <p:spPr>
          <a:xfrm>
            <a:off x="6350437" y="6238875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522839" y="6321623"/>
            <a:ext cx="21050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61968" y="4046935"/>
            <a:ext cx="442745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Analizar Proyectos Similares</a:t>
            </a:r>
            <a:endParaRPr lang="en-US" sz="25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B7EB67ED-B908-F4F1-ABE1-830E316D0819}"/>
              </a:ext>
            </a:extLst>
          </p:cNvPr>
          <p:cNvSpPr/>
          <p:nvPr/>
        </p:nvSpPr>
        <p:spPr>
          <a:xfrm>
            <a:off x="7161968" y="4722614"/>
            <a:ext cx="442745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es-BO" sz="2550" b="1" dirty="0">
                <a:solidFill>
                  <a:srgbClr val="272525"/>
                </a:solidFill>
                <a:latin typeface="Barlow Bold" pitchFamily="34" charset="0"/>
              </a:rPr>
              <a:t>Desarrollar un modelo de detección</a:t>
            </a:r>
            <a:endParaRPr lang="en-US" sz="2550" b="1" dirty="0">
              <a:solidFill>
                <a:srgbClr val="272525"/>
              </a:solidFill>
              <a:latin typeface="Barlow Bold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2882EE90-A3DD-8080-465D-59F6BB05A63B}"/>
              </a:ext>
            </a:extLst>
          </p:cNvPr>
          <p:cNvSpPr/>
          <p:nvPr/>
        </p:nvSpPr>
        <p:spPr>
          <a:xfrm>
            <a:off x="7152680" y="5453062"/>
            <a:ext cx="442745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</a:t>
            </a:r>
            <a:r>
              <a:rPr lang="es-BO" sz="2550" b="1" dirty="0">
                <a:solidFill>
                  <a:srgbClr val="272525"/>
                </a:solidFill>
                <a:latin typeface="Barlow Bold" pitchFamily="34" charset="0"/>
              </a:rPr>
              <a:t>Implementar un proceso de conversión </a:t>
            </a:r>
          </a:p>
          <a:p>
            <a:pPr marL="0" indent="0">
              <a:lnSpc>
                <a:spcPts val="3150"/>
              </a:lnSpc>
              <a:buNone/>
            </a:pPr>
            <a:r>
              <a:rPr lang="es-BO" sz="2550" b="1" dirty="0">
                <a:solidFill>
                  <a:srgbClr val="272525"/>
                </a:solidFill>
                <a:latin typeface="Barlow Bold" pitchFamily="34" charset="0"/>
              </a:rPr>
              <a:t>     de las notas musicales identificadas a</a:t>
            </a:r>
          </a:p>
          <a:p>
            <a:pPr marL="0" indent="0">
              <a:lnSpc>
                <a:spcPts val="3150"/>
              </a:lnSpc>
              <a:buNone/>
            </a:pPr>
            <a:r>
              <a:rPr lang="es-BO" sz="2550" b="1" dirty="0">
                <a:solidFill>
                  <a:srgbClr val="272525"/>
                </a:solidFill>
                <a:latin typeface="Barlow Bold" pitchFamily="34" charset="0"/>
              </a:rPr>
              <a:t>     formato XML</a:t>
            </a:r>
            <a:endParaRPr lang="en-US" sz="2550" b="1" dirty="0">
              <a:solidFill>
                <a:srgbClr val="272525"/>
              </a:solidFill>
              <a:latin typeface="Barlow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20B52684-0B49-43C6-79F5-40ABE0BD469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17471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Marco Teórico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1899880"/>
            <a:ext cx="7415927" cy="1837849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97253" y="214669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Notación Musical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597253" y="2700814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de representación gráfica de composiciones musicales.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350437" y="3984546"/>
            <a:ext cx="7415927" cy="1442799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597253" y="423136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Pentagrama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6597253" y="4785479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Conjunto de cinco líneas donde se colocan las notas.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350437" y="5674162"/>
            <a:ext cx="7415927" cy="1837849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97253" y="592097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Figuras Musicales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597253" y="6475095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Representan la duración de las notas, como redondas, blancas, negras.</a:t>
            </a:r>
            <a:endParaRPr lang="en-US" sz="2200" dirty="0"/>
          </a:p>
        </p:txBody>
      </p:sp>
      <p:pic>
        <p:nvPicPr>
          <p:cNvPr id="14" name="Imagen 13" descr="Las Figuras Musicales Y sus Tiempos">
            <a:extLst>
              <a:ext uri="{FF2B5EF4-FFF2-40B4-BE49-F238E27FC236}">
                <a16:creationId xmlns:a16="http://schemas.microsoft.com/office/drawing/2014/main" id="{3C80B64F-4EA8-295D-8E9E-5DCEF24C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1" y="3405663"/>
            <a:ext cx="5486400" cy="445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 descr="NOTAS MUSICALES: Todo lo que necesitas saber | Guitarboosters">
            <a:extLst>
              <a:ext uri="{FF2B5EF4-FFF2-40B4-BE49-F238E27FC236}">
                <a16:creationId xmlns:a16="http://schemas.microsoft.com/office/drawing/2014/main" id="{972D2B80-50FC-8F16-CB83-B72AC303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" y="1361837"/>
            <a:ext cx="5512851" cy="15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6D447A13-27FF-6490-A872-F38495AE5B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2" name="Text 0"/>
          <p:cNvSpPr/>
          <p:nvPr/>
        </p:nvSpPr>
        <p:spPr>
          <a:xfrm>
            <a:off x="864037" y="2567583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Inteligencia Artificial</a:t>
            </a:r>
            <a:endParaRPr lang="en-US" sz="5100" dirty="0"/>
          </a:p>
        </p:txBody>
      </p:sp>
      <p:sp>
        <p:nvSpPr>
          <p:cNvPr id="4" name="Text 2"/>
          <p:cNvSpPr/>
          <p:nvPr/>
        </p:nvSpPr>
        <p:spPr>
          <a:xfrm>
            <a:off x="856417" y="3615332"/>
            <a:ext cx="5903475" cy="2189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 la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simulación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procesos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inteligencia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humana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por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parte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computacionales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Incluye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capacidades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como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razonamiento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aprendizaje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la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percepción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y la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toma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 </a:t>
            </a:r>
            <a:r>
              <a:rPr lang="en-US" sz="22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decisiones</a:t>
            </a: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33447" y="6209970"/>
            <a:ext cx="593097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Redes </a:t>
            </a:r>
            <a:r>
              <a:rPr lang="en-US" sz="280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Neuronales</a:t>
            </a: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80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Convolucionales</a:t>
            </a: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(CNN)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33447" y="683118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Diseñadas para analizar imágenes y reconocer patrones visuales.</a:t>
            </a:r>
            <a:endParaRPr lang="en-US" sz="2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6307BB-31DD-8C18-ED0C-4125F6D0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29" y="608319"/>
            <a:ext cx="5903475" cy="51963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1114</Words>
  <Application>Microsoft Office PowerPoint</Application>
  <PresentationFormat>Personalizado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Arial</vt:lpstr>
      <vt:lpstr>Montserrat</vt:lpstr>
      <vt:lpstr>Dela Gothic One</vt:lpstr>
      <vt:lpstr>Barlow Bold</vt:lpstr>
      <vt:lpstr>Aptos</vt:lpstr>
      <vt:lpstr>Crimson Pro Semi Bold</vt:lpstr>
      <vt:lpstr>DM Sans</vt:lpstr>
      <vt:lpstr>Heebo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Alexander Sacaca</cp:lastModifiedBy>
  <cp:revision>4</cp:revision>
  <dcterms:created xsi:type="dcterms:W3CDTF">2024-11-15T20:29:45Z</dcterms:created>
  <dcterms:modified xsi:type="dcterms:W3CDTF">2024-12-06T19:55:51Z</dcterms:modified>
</cp:coreProperties>
</file>